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Oswald" panose="00000500000000000000" pitchFamily="2" charset="0"/>
      <p:regular r:id="rId16"/>
      <p:bold r:id="rId17"/>
    </p:embeddedFont>
    <p:embeddedFont>
      <p:font typeface="Source Code Pro" panose="020B0509030403020204" pitchFamily="49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B2E2B-60FD-0638-B344-147E1CB3BD62}" v="3" dt="2023-10-17T14:07:06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Colman" userId="S::grahamcolman@inspirationtrust.org::5e49a3d6-ef5a-4fb5-b706-b89d0280da7d" providerId="AD" clId="Web-{067B2E2B-60FD-0638-B344-147E1CB3BD62}"/>
    <pc:docChg chg="modSld">
      <pc:chgData name="Graham Colman" userId="S::grahamcolman@inspirationtrust.org::5e49a3d6-ef5a-4fb5-b706-b89d0280da7d" providerId="AD" clId="Web-{067B2E2B-60FD-0638-B344-147E1CB3BD62}" dt="2023-10-17T14:07:06.658" v="3" actId="20577"/>
      <pc:docMkLst>
        <pc:docMk/>
      </pc:docMkLst>
      <pc:sldChg chg="modSp">
        <pc:chgData name="Graham Colman" userId="S::grahamcolman@inspirationtrust.org::5e49a3d6-ef5a-4fb5-b706-b89d0280da7d" providerId="AD" clId="Web-{067B2E2B-60FD-0638-B344-147E1CB3BD62}" dt="2023-10-17T14:07:06.658" v="3" actId="20577"/>
        <pc:sldMkLst>
          <pc:docMk/>
          <pc:sldMk cId="0" sldId="264"/>
        </pc:sldMkLst>
        <pc:spChg chg="mod">
          <ac:chgData name="Graham Colman" userId="S::grahamcolman@inspirationtrust.org::5e49a3d6-ef5a-4fb5-b706-b89d0280da7d" providerId="AD" clId="Web-{067B2E2B-60FD-0638-B344-147E1CB3BD62}" dt="2023-10-17T14:07:06.658" v="3" actId="20577"/>
          <ac:spMkLst>
            <pc:docMk/>
            <pc:sldMk cId="0" sldId="264"/>
            <ac:spMk id="118" creationId="{00000000-0000-0000-0000-000000000000}"/>
          </ac:spMkLst>
        </pc:spChg>
      </pc:sldChg>
    </pc:docChg>
  </pc:docChgLst>
  <pc:docChgLst>
    <pc:chgData name="Graham Colman" userId="5e49a3d6-ef5a-4fb5-b706-b89d0280da7d" providerId="ADAL" clId="{FAFFC650-9825-41EA-A2E0-91677CF10282}"/>
    <pc:docChg chg="custSel modSld">
      <pc:chgData name="Graham Colman" userId="5e49a3d6-ef5a-4fb5-b706-b89d0280da7d" providerId="ADAL" clId="{FAFFC650-9825-41EA-A2E0-91677CF10282}" dt="2023-10-17T21:04:17.783" v="5" actId="27636"/>
      <pc:docMkLst>
        <pc:docMk/>
      </pc:docMkLst>
      <pc:sldChg chg="modSp mod">
        <pc:chgData name="Graham Colman" userId="5e49a3d6-ef5a-4fb5-b706-b89d0280da7d" providerId="ADAL" clId="{FAFFC650-9825-41EA-A2E0-91677CF10282}" dt="2023-10-17T21:04:17.783" v="5" actId="27636"/>
        <pc:sldMkLst>
          <pc:docMk/>
          <pc:sldMk cId="0" sldId="264"/>
        </pc:sldMkLst>
        <pc:spChg chg="mod">
          <ac:chgData name="Graham Colman" userId="5e49a3d6-ef5a-4fb5-b706-b89d0280da7d" providerId="ADAL" clId="{FAFFC650-9825-41EA-A2E0-91677CF10282}" dt="2023-10-17T21:04:17.783" v="5" actId="27636"/>
          <ac:spMkLst>
            <pc:docMk/>
            <pc:sldMk cId="0" sldId="264"/>
            <ac:spMk id="1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b680aaf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b680aaf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9732ee7e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9732ee7e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9732ee7e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9732ee7e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5f21350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5f21350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5f21350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5f21350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d1b72dc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d1b72dc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9732ee7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69732ee7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6533046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06533046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oneysavingexpert.com/banking/savings/which-saving-account-ol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eysavingexpert.com/latestti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moneysavingexpert.com/dea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Saving your Money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your money work for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Types of (savings) accounts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Fixed term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Easy Access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Regular savings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ISAs and types of ISA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Investing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Current accounts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Stoozing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342200" y="1213275"/>
            <a:ext cx="943800" cy="20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31650" y="1132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Four Quick Savings Need to Knows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7450" t="29423"/>
          <a:stretch/>
        </p:blipFill>
        <p:spPr>
          <a:xfrm>
            <a:off x="131650" y="1037000"/>
            <a:ext cx="8152326" cy="39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900" y="0"/>
            <a:ext cx="563379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902200" y="4656100"/>
            <a:ext cx="819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https://www.moneysavingexpert.com/banking/savings/which-saving-account-old/</a:t>
            </a: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342200" y="1213275"/>
            <a:ext cx="943800" cy="20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8798250" y="974775"/>
            <a:ext cx="3600" cy="343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93925" y="1132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Savings Fountain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Interest rates vs current account bribes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93500" y="997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Keeping Hold of your Money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84829"/>
          <a:stretch/>
        </p:blipFill>
        <p:spPr>
          <a:xfrm>
            <a:off x="93500" y="2043600"/>
            <a:ext cx="3694351" cy="4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0470" y="2214182"/>
            <a:ext cx="5181850" cy="27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t="19935"/>
          <a:stretch/>
        </p:blipFill>
        <p:spPr>
          <a:xfrm>
            <a:off x="93500" y="2513875"/>
            <a:ext cx="3694351" cy="24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Good debt vs bad debt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93500" y="997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Keeping Hold of your Money - all debt is bad?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13919"/>
          <a:stretch/>
        </p:blipFill>
        <p:spPr>
          <a:xfrm>
            <a:off x="722611" y="0"/>
            <a:ext cx="769878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366275" y="1184575"/>
            <a:ext cx="545400" cy="1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5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the most money possible…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£5,000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Zero-risk accounts only (i.e no stocks, investments or business start-ups.  Stick to bank and savings accounts)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It must be legal!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93500" y="997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Saving Money - challenge…!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Week's Top Tips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Google Shape;118;p2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0" y="1468825"/>
                <a:ext cx="9144000" cy="3099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u="sng" dirty="0">
                    <a:solidFill>
                      <a:schemeClr val="hlink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https://www.moneysavingexpert.com/latesttip/</a:t>
                </a:r>
                <a:r>
                  <a:rPr lang="en-GB" dirty="0"/>
                  <a:t> </a:t>
                </a:r>
                <a:endParaRPr dirty="0"/>
              </a:p>
              <a:p>
                <a:pPr marL="0" lvl="0" indent="0" algn="l" rtl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GB" dirty="0"/>
                  <a:t>10</a:t>
                </a:r>
                <a:r>
                  <a:rPr lang="en-GB" baseline="30000" dirty="0"/>
                  <a:t>th</a:t>
                </a:r>
                <a:r>
                  <a:rPr lang="en-GB" dirty="0"/>
                  <a:t> October 2023…</a:t>
                </a:r>
              </a:p>
              <a:p>
                <a:pPr marL="457200" lvl="0" indent="-334327" algn="l" rtl="0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SzPct val="100000"/>
                  <a:buChar char="●"/>
                </a:pPr>
                <a:r>
                  <a:rPr lang="en-GB" dirty="0"/>
                  <a:t>Free Wills Month for age 55+ every October and March</a:t>
                </a:r>
              </a:p>
              <a:p>
                <a:pPr marL="457200" lvl="0" indent="-334327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Char char="●"/>
                </a:pPr>
                <a:r>
                  <a:rPr lang="en-GB" dirty="0"/>
                  <a:t>Amazon Prime Day 10-11</a:t>
                </a:r>
                <a:r>
                  <a:rPr lang="en-GB" baseline="30000" dirty="0"/>
                  <a:t>th</a:t>
                </a:r>
                <a:r>
                  <a:rPr lang="en-GB" dirty="0"/>
                  <a:t> October</a:t>
                </a:r>
              </a:p>
              <a:p>
                <a:pPr marL="457200" lvl="0" indent="-334327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Char char="●"/>
                </a:pPr>
                <a:r>
                  <a:rPr lang="en-GB" dirty="0"/>
                  <a:t>£200 + 8% regular saver at Nationwide, £175 + 7% at First Direct</a:t>
                </a:r>
              </a:p>
              <a:p>
                <a:pPr marL="457200" lvl="0" indent="-334327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Char char="●"/>
                </a:pPr>
                <a:r>
                  <a:rPr lang="en-GB" dirty="0"/>
                  <a:t>5.12% 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dirty="0"/>
                  <a:t> £5k at Barclays, 4.1% on £££ at Chase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GB" u="sng" dirty="0">
                    <a:solidFill>
                      <a:schemeClr val="hlink"/>
                    </a:solidFill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https://www.moneysavingexpert.com/deals/</a:t>
                </a:r>
                <a:r>
                  <a:rPr lang="en-GB" dirty="0"/>
                  <a:t> </a:t>
                </a:r>
                <a:endParaRPr dirty="0"/>
              </a:p>
            </p:txBody>
          </p:sp>
        </mc:Choice>
        <mc:Fallback>
          <p:sp>
            <p:nvSpPr>
              <p:cNvPr id="118" name="Google Shape;118;p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468825"/>
                <a:ext cx="9144000" cy="3099900"/>
              </a:xfrm>
              <a:prstGeom prst="rect">
                <a:avLst/>
              </a:prstGeom>
              <a:blipFill>
                <a:blip r:embed="rId5"/>
                <a:stretch>
                  <a:fillRect l="-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5cff3-62b2-4be6-b70c-c372d34dc44d">
      <Terms xmlns="http://schemas.microsoft.com/office/infopath/2007/PartnerControls"/>
    </lcf76f155ced4ddcb4097134ff3c332f>
    <TaxCatchAll xmlns="30799808-48f9-47ab-aba2-0672c7355829" xsi:nil="true"/>
    <naf3626daf2c4bb89309295479733bb5 xmlns="30799808-48f9-47ab-aba2-0672c7355829">
      <Terms xmlns="http://schemas.microsoft.com/office/infopath/2007/PartnerControls"/>
    </naf3626daf2c4bb89309295479733bb5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167DC18062C4DAB9FD83DC0AC99B0" ma:contentTypeVersion="17" ma:contentTypeDescription="Create a new document." ma:contentTypeScope="" ma:versionID="783fc9a1ddb6a1d9d6dae9743663e560">
  <xsd:schema xmlns:xsd="http://www.w3.org/2001/XMLSchema" xmlns:xs="http://www.w3.org/2001/XMLSchema" xmlns:p="http://schemas.microsoft.com/office/2006/metadata/properties" xmlns:ns2="30799808-48f9-47ab-aba2-0672c7355829" xmlns:ns3="99f5cff3-62b2-4be6-b70c-c372d34dc44d" targetNamespace="http://schemas.microsoft.com/office/2006/metadata/properties" ma:root="true" ma:fieldsID="592603bb4c177b80a7b57c24752f2467" ns2:_="" ns3:_="">
    <xsd:import namespace="30799808-48f9-47ab-aba2-0672c7355829"/>
    <xsd:import namespace="99f5cff3-62b2-4be6-b70c-c372d34dc44d"/>
    <xsd:element name="properties">
      <xsd:complexType>
        <xsd:sequence>
          <xsd:element name="documentManagement">
            <xsd:complexType>
              <xsd:all>
                <xsd:element ref="ns2:naf3626daf2c4bb89309295479733bb5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99808-48f9-47ab-aba2-0672c7355829" elementFormDefault="qualified">
    <xsd:import namespace="http://schemas.microsoft.com/office/2006/documentManagement/types"/>
    <xsd:import namespace="http://schemas.microsoft.com/office/infopath/2007/PartnerControls"/>
    <xsd:element name="naf3626daf2c4bb89309295479733bb5" ma:index="9" nillable="true" ma:taxonomy="true" ma:internalName="naf3626daf2c4bb89309295479733bb5" ma:taxonomyFieldName="Staff_x0020_Category" ma:displayName="Staff Category" ma:fieldId="{7af3626d-af2c-4bb8-9309-295479733bb5}" ma:sspId="3109df80-cae8-4f1a-a745-566a87499af2" ma:termSetId="2911061d-6d64-4c1d-9363-b073225d5b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f7cf9a15-f9d7-422c-a274-81208c7b0b93}" ma:internalName="TaxCatchAll" ma:showField="CatchAllData" ma:web="30799808-48f9-47ab-aba2-0672c73558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5cff3-62b2-4be6-b70c-c372d34dc4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109df80-cae8-4f1a-a745-566a87499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9B1105-06C9-454D-8AE9-A7F547A787DB}">
  <ds:schemaRefs>
    <ds:schemaRef ds:uri="http://purl.org/dc/elements/1.1/"/>
    <ds:schemaRef ds:uri="http://schemas.microsoft.com/office/2006/metadata/properties"/>
    <ds:schemaRef ds:uri="30799808-48f9-47ab-aba2-0672c7355829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99f5cff3-62b2-4be6-b70c-c372d34dc44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D2DDE0-BA8F-4E8D-9FE5-47C1E343C55E}"/>
</file>

<file path=customXml/itemProps3.xml><?xml version="1.0" encoding="utf-8"?>
<ds:datastoreItem xmlns:ds="http://schemas.openxmlformats.org/officeDocument/2006/customXml" ds:itemID="{07BEBD67-1774-4EB7-AAF3-452264AA05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Oswald</vt:lpstr>
      <vt:lpstr>Cambria Math</vt:lpstr>
      <vt:lpstr>Source Code Pro</vt:lpstr>
      <vt:lpstr>Modern Writer</vt:lpstr>
      <vt:lpstr>Saving your Money</vt:lpstr>
      <vt:lpstr>Types of (savings) accounts</vt:lpstr>
      <vt:lpstr>Four Quick Savings Need to Knows</vt:lpstr>
      <vt:lpstr>The Savings Fountain</vt:lpstr>
      <vt:lpstr>Keeping Hold of your Money</vt:lpstr>
      <vt:lpstr>Keeping Hold of your Money - all debt is bad?</vt:lpstr>
      <vt:lpstr>PowerPoint Presentation</vt:lpstr>
      <vt:lpstr>Saving Money - challenge…!</vt:lpstr>
      <vt:lpstr>This Week's Top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your Money</dc:title>
  <cp:lastModifiedBy>Graham Colman</cp:lastModifiedBy>
  <cp:revision>2</cp:revision>
  <dcterms:modified xsi:type="dcterms:W3CDTF">2023-10-17T21:04:23Z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0x010100433167DC18062C4DAB9FD83DC0AC99B0</vt:lpwstr>
  </property>
  <property fmtid="{D5CDD505-2E9C-101B-9397-08002B2CF9AE}" pid="3" name="MediaServiceImageTags">
    <vt:lpwstr/>
  </property>
  <property fmtid="{D5CDD505-2E9C-101B-9397-08002B2CF9AE}" pid="4" name="Staff Category">
    <vt:lpwstr/>
  </property>
</Properties>
</file>